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143500" cx="9144000"/>
  <p:notesSz cx="6858000" cy="9144000"/>
  <p:embeddedFontLst>
    <p:embeddedFont>
      <p:font typeface="Roboto"/>
      <p:regular r:id="rId94"/>
      <p:bold r:id="rId95"/>
      <p:italic r:id="rId96"/>
      <p:boldItalic r:id="rId97"/>
    </p:embeddedFont>
    <p:embeddedFont>
      <p:font typeface="Comfortaa"/>
      <p:regular r:id="rId98"/>
      <p:bold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oboto-bold.fntdata"/><Relationship Id="rId94" Type="http://schemas.openxmlformats.org/officeDocument/2006/relationships/font" Target="fonts/Roboto-regular.fntdata"/><Relationship Id="rId97" Type="http://schemas.openxmlformats.org/officeDocument/2006/relationships/font" Target="fonts/Roboto-boldItalic.fntdata"/><Relationship Id="rId96" Type="http://schemas.openxmlformats.org/officeDocument/2006/relationships/font" Target="fonts/Roboto-italic.fntdata"/><Relationship Id="rId11" Type="http://schemas.openxmlformats.org/officeDocument/2006/relationships/slide" Target="slides/slide6.xml"/><Relationship Id="rId99" Type="http://schemas.openxmlformats.org/officeDocument/2006/relationships/font" Target="fonts/Comfortaa-bold.fntdata"/><Relationship Id="rId10" Type="http://schemas.openxmlformats.org/officeDocument/2006/relationships/slide" Target="slides/slide5.xml"/><Relationship Id="rId98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a3fb52b2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a3fb52b2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5a3fb52b2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5a3fb52b2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5a3fb52b2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5a3fb52b2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a3fb52b26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a3fb52b26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a3fb52b26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a3fb52b26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baa9eb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baa9eb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baa9eb1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baa9eb1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baa9eb10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baa9eb10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5baa9eb10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5baa9eb10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5baa9eb10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5baa9eb10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9562b38d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59562b38d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5baa9eb10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5baa9eb10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baa9eb10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baa9eb10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baa9eb10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baa9eb10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baa9eb10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5baa9eb10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5baa9eb103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5baa9eb103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5baa9eb10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5baa9eb10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73c19349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73c19349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5baa9eb10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5baa9eb10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baa9eb10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baa9eb10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73c19349b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73c19349b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9562b38d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9562b38d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73c19349b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73c19349b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baa9eb10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baa9eb10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baa9eb10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baa9eb10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baa9eb10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baa9eb10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61de5e4f8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61de5e4f8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61de5e4f8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61de5e4f8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5baa9eb10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5baa9eb10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61de5e4f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61de5e4f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61de5e4f8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61de5e4f8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61de5e4f8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61de5e4f8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59562b38d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59562b38d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73c19349b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73c19349b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5baa9eb10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5baa9eb10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61de5e4f8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61de5e4f8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61de5e4f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61de5e4f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e6ca246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e6ca246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5e6ca246f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5e6ca246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5baa9eb103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5baa9eb103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5baa9eb103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5baa9eb103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5baa9eb10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5baa9eb10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73c19349b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73c19349b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9562b38d0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9562b38d0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73c19349b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73c19349b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73c19349b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73c19349b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3c19349b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73c19349b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73c19349b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73c19349b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73c19349b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73c19349b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61de5e4f8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61de5e4f8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5baa9eb103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5baa9eb103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61de5e4f8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161de5e4f8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5baa9eb10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5baa9eb10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5baa9eb10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5baa9eb10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5a3fb52b2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5a3fb52b2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5baa9eb103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5baa9eb103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61de5e4f8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61de5e4f8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61de5e4f8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61de5e4f8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61de5e4f80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61de5e4f80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61de5e4f8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61de5e4f8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61de5e4f8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61de5e4f8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61de5e4f8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61de5e4f8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61de5e4f8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61de5e4f8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baa9eb10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baa9eb10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ffcad878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ffcad878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5a3fb52b2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5a3fb52b2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ffcad8782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ffcad8782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ffcad8782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ffcad8782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fcad8782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fcad8782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fcad8782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ffcad8782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ffcad8782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ffcad8782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5baa9eb10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5baa9eb10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ffcad8782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ffcad8782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67637a11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167637a11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ffcad8782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ffcad8782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ffcad87823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ffcad87823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a3fb52b2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a3fb52b2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ffcad8782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ffcad8782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fcad8782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fcad8782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5baa9eb10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5baa9eb10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728414f37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728414f37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ffcad8782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ffcad8782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1728414f37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1728414f37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fcad8782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fcad8782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73c19349b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73c19349b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ffcad8782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ffcad8782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5a3fb52b2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5a3fb52b2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Blue">
  <p:cSld name="Title Slide - Blue">
    <p:bg>
      <p:bgPr>
        <a:solidFill>
          <a:srgbClr val="0099CC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pic>
          <p:nvPicPr>
            <p:cNvPr id="52" name="Google Shape;52;p1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8255" y="2019301"/>
              <a:ext cx="5110500" cy="22605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White">
  <p:cSld name="Title Slide - Whit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pic>
          <p:nvPicPr>
            <p:cNvPr id="56" name="Google Shape;56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69543" y="2242344"/>
              <a:ext cx="4524769" cy="19991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aption - Blue">
  <p:cSld name="Title with Caption - Blue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8154" y="4226975"/>
            <a:ext cx="1572416" cy="6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/>
          <p:nvPr/>
        </p:nvSpPr>
        <p:spPr>
          <a:xfrm>
            <a:off x="4442792" y="0"/>
            <a:ext cx="4701300" cy="5143500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374" y="0"/>
            <a:ext cx="49596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5"/>
          <p:cNvSpPr txBox="1"/>
          <p:nvPr>
            <p:ph type="title"/>
          </p:nvPr>
        </p:nvSpPr>
        <p:spPr>
          <a:xfrm>
            <a:off x="405000" y="405001"/>
            <a:ext cx="40380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3600"/>
              <a:buNone/>
              <a:defRPr b="1" i="0" sz="3600" u="none" cap="none" strike="noStrike">
                <a:solidFill>
                  <a:srgbClr val="0099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405000" y="2392790"/>
            <a:ext cx="20574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rgbClr val="0099CC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/>
          <p:nvPr/>
        </p:nvSpPr>
        <p:spPr>
          <a:xfrm>
            <a:off x="3429000" y="4625502"/>
            <a:ext cx="1013700" cy="4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547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aption - Orange">
  <p:cSld name="Title with Caption - Orange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78154" y="4226975"/>
            <a:ext cx="1572416" cy="696207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/>
          <p:nvPr/>
        </p:nvSpPr>
        <p:spPr>
          <a:xfrm>
            <a:off x="4442792" y="0"/>
            <a:ext cx="4701300" cy="5143500"/>
          </a:xfrm>
          <a:prstGeom prst="rect">
            <a:avLst/>
          </a:prstGeom>
          <a:solidFill>
            <a:srgbClr val="FFAA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374" y="0"/>
            <a:ext cx="49596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405000" y="405001"/>
            <a:ext cx="4038000" cy="16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AA41"/>
              </a:buClr>
              <a:buSzPts val="3600"/>
              <a:buNone/>
              <a:defRPr b="1" i="0" sz="3600" u="none" cap="none" strike="noStrike">
                <a:solidFill>
                  <a:srgbClr val="FFAA4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05000" y="2392790"/>
            <a:ext cx="20574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rgbClr val="FFAA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000" y="4341275"/>
            <a:ext cx="1572416" cy="69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998" y="4110407"/>
            <a:ext cx="1982380" cy="81277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/>
          <p:nvPr/>
        </p:nvSpPr>
        <p:spPr>
          <a:xfrm>
            <a:off x="3429000" y="4625502"/>
            <a:ext cx="1013700" cy="44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Blue">
  <p:cSld name="Divider Slide 01">
    <p:bg>
      <p:bgPr>
        <a:solidFill>
          <a:srgbClr val="0099CC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-20481" t="0"/>
          <a:stretch/>
        </p:blipFill>
        <p:spPr>
          <a:xfrm>
            <a:off x="0" y="1518762"/>
            <a:ext cx="9143998" cy="3624738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>
            <p:ph type="title"/>
          </p:nvPr>
        </p:nvSpPr>
        <p:spPr>
          <a:xfrm>
            <a:off x="405000" y="405001"/>
            <a:ext cx="57855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1174984" y="4771676"/>
            <a:ext cx="30861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405000" y="4771676"/>
            <a:ext cx="4812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872" y="4613983"/>
            <a:ext cx="915448" cy="3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Blue">
  <p:cSld name="Section Header - Blue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/>
          <p:nvPr/>
        </p:nvSpPr>
        <p:spPr>
          <a:xfrm>
            <a:off x="0" y="0"/>
            <a:ext cx="9144000" cy="4587900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 txBox="1"/>
          <p:nvPr>
            <p:ph type="title"/>
          </p:nvPr>
        </p:nvSpPr>
        <p:spPr>
          <a:xfrm>
            <a:off x="405001" y="405001"/>
            <a:ext cx="83961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83" name="Google Shape;83;p18"/>
          <p:cNvPicPr preferRelativeResize="0"/>
          <p:nvPr/>
        </p:nvPicPr>
        <p:blipFill rotWithShape="1">
          <a:blip r:embed="rId2">
            <a:alphaModFix/>
          </a:blip>
          <a:srcRect b="0" l="4096" r="-20484" t="0"/>
          <a:stretch/>
        </p:blipFill>
        <p:spPr>
          <a:xfrm>
            <a:off x="0" y="1402256"/>
            <a:ext cx="7763289" cy="318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Orange">
  <p:cSld name="Section Header - Orange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0" y="0"/>
            <a:ext cx="9144000" cy="4587900"/>
          </a:xfrm>
          <a:prstGeom prst="rect">
            <a:avLst/>
          </a:prstGeom>
          <a:solidFill>
            <a:srgbClr val="FFAA4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405001" y="405001"/>
            <a:ext cx="83961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pic>
        <p:nvPicPr>
          <p:cNvPr id="87" name="Google Shape;87;p19"/>
          <p:cNvPicPr preferRelativeResize="0"/>
          <p:nvPr/>
        </p:nvPicPr>
        <p:blipFill rotWithShape="1">
          <a:blip r:embed="rId2">
            <a:alphaModFix/>
          </a:blip>
          <a:srcRect b="0" l="4096" r="-20484" t="0"/>
          <a:stretch/>
        </p:blipFill>
        <p:spPr>
          <a:xfrm>
            <a:off x="0" y="1402256"/>
            <a:ext cx="7763289" cy="318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">
  <p:cSld name="Title with conten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type="title"/>
          </p:nvPr>
        </p:nvSpPr>
        <p:spPr>
          <a:xfrm>
            <a:off x="405000" y="405001"/>
            <a:ext cx="83787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None/>
              <a:defRPr b="1" i="0" sz="2700" u="none" cap="none" strike="noStrike">
                <a:solidFill>
                  <a:srgbClr val="0099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404813" y="1295400"/>
            <a:ext cx="83964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i="0" sz="2100" u="none" cap="none" strike="noStrike">
                <a:solidFill>
                  <a:schemeClr val="dk1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 u="none" cap="none" strike="noStrike">
                <a:solidFill>
                  <a:schemeClr val="dk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" type="body"/>
          </p:nvPr>
        </p:nvSpPr>
        <p:spPr>
          <a:xfrm>
            <a:off x="404813" y="400050"/>
            <a:ext cx="40380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99CC"/>
              </a:buClr>
              <a:buSzPts val="2700"/>
              <a:buNone/>
              <a:defRPr b="1" i="0" sz="2700" u="none" cap="none" strike="noStrike">
                <a:solidFill>
                  <a:srgbClr val="0099CC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 u="none" cap="none" strike="noStrike">
                <a:solidFill>
                  <a:schemeClr val="dk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2" type="body"/>
          </p:nvPr>
        </p:nvSpPr>
        <p:spPr>
          <a:xfrm>
            <a:off x="4724904" y="400050"/>
            <a:ext cx="4075800" cy="42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99CC"/>
              </a:buClr>
              <a:buSzPts val="2700"/>
              <a:buNone/>
              <a:defRPr b="1" i="0" sz="2700" u="none" cap="none" strike="noStrike">
                <a:solidFill>
                  <a:srgbClr val="0099CC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 u="none" cap="none" strike="noStrike">
                <a:solidFill>
                  <a:schemeClr val="dk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405001" y="405001"/>
            <a:ext cx="83838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None/>
              <a:defRPr b="1" i="0" sz="2700" u="none" cap="none" strike="noStrike">
                <a:solidFill>
                  <a:srgbClr val="0099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6" name="Google Shape;96;p22"/>
          <p:cNvSpPr txBox="1"/>
          <p:nvPr>
            <p:ph idx="1" type="body"/>
          </p:nvPr>
        </p:nvSpPr>
        <p:spPr>
          <a:xfrm>
            <a:off x="404813" y="1285875"/>
            <a:ext cx="26358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i="0" sz="2100" u="none" cap="none" strike="noStrike">
                <a:solidFill>
                  <a:schemeClr val="dk1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 u="none" cap="none" strike="noStrike">
                <a:solidFill>
                  <a:schemeClr val="dk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2"/>
          <p:cNvSpPr txBox="1"/>
          <p:nvPr>
            <p:ph idx="2" type="body"/>
          </p:nvPr>
        </p:nvSpPr>
        <p:spPr>
          <a:xfrm>
            <a:off x="3273494" y="1285875"/>
            <a:ext cx="26358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i="0" sz="2100" u="none" cap="none" strike="noStrike">
                <a:solidFill>
                  <a:schemeClr val="dk1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 u="none" cap="none" strike="noStrike">
                <a:solidFill>
                  <a:schemeClr val="dk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22"/>
          <p:cNvSpPr txBox="1"/>
          <p:nvPr>
            <p:ph idx="3" type="body"/>
          </p:nvPr>
        </p:nvSpPr>
        <p:spPr>
          <a:xfrm>
            <a:off x="6142175" y="1285875"/>
            <a:ext cx="26358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i="0" sz="2100" u="none" cap="none" strike="noStrike">
                <a:solidFill>
                  <a:schemeClr val="dk1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 u="none" cap="none" strike="noStrike">
                <a:solidFill>
                  <a:schemeClr val="dk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552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picture column">
  <p:cSld name="Three picture colum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type="title"/>
          </p:nvPr>
        </p:nvSpPr>
        <p:spPr>
          <a:xfrm>
            <a:off x="405000" y="405001"/>
            <a:ext cx="83787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None/>
              <a:defRPr b="1" i="0" sz="2700" u="none" cap="none" strike="noStrike">
                <a:solidFill>
                  <a:srgbClr val="0099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405000" y="405001"/>
            <a:ext cx="83787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None/>
              <a:defRPr b="1" i="0" sz="2700" u="none" cap="none" strike="noStrike">
                <a:solidFill>
                  <a:srgbClr val="0099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404813" y="1295400"/>
            <a:ext cx="4113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i="0" sz="2100" u="none" cap="none" strike="noStrike">
                <a:solidFill>
                  <a:schemeClr val="dk1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 u="none" cap="none" strike="noStrike">
                <a:solidFill>
                  <a:schemeClr val="dk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4672013" y="1295400"/>
            <a:ext cx="4113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i="0" sz="2100" u="none" cap="none" strike="noStrike">
                <a:solidFill>
                  <a:schemeClr val="dk1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 u="none" cap="none" strike="noStrike">
                <a:solidFill>
                  <a:schemeClr val="dk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405001" y="405001"/>
            <a:ext cx="3856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None/>
              <a:defRPr b="1" i="0" sz="2700" u="none" cap="none" strike="noStrike">
                <a:solidFill>
                  <a:srgbClr val="0099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404813" y="1285875"/>
            <a:ext cx="38562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i="0" sz="2100" u="none" cap="none" strike="noStrike">
                <a:solidFill>
                  <a:schemeClr val="dk1"/>
                </a:solidFill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i="0" sz="1800" u="none" cap="none" strike="noStrike">
                <a:solidFill>
                  <a:schemeClr val="dk1"/>
                </a:solidFill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i="0" sz="1500" u="none" cap="none" strike="noStrike">
                <a:solidFill>
                  <a:schemeClr val="dk1"/>
                </a:solidFill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•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404999" y="4015223"/>
            <a:ext cx="8378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with bullets">
  <p:cSld name="Header with bullets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405000" y="405001"/>
            <a:ext cx="83763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9CC"/>
              </a:buClr>
              <a:buSzPts val="2700"/>
              <a:buNone/>
              <a:defRPr b="1" i="0" sz="2700" u="none" cap="none" strike="noStrike">
                <a:solidFill>
                  <a:srgbClr val="0099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04813" y="1283186"/>
            <a:ext cx="8376300" cy="3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 i="0" sz="2100" u="none" cap="none" strike="noStrike">
                <a:solidFill>
                  <a:schemeClr val="dk1"/>
                </a:solidFill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i="0" sz="1800" u="none" cap="none" strike="noStrike">
                <a:solidFill>
                  <a:schemeClr val="dk1"/>
                </a:solidFill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i="0" sz="1500" u="none" cap="none" strike="noStrike">
                <a:solidFill>
                  <a:schemeClr val="dk1"/>
                </a:solidFill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i="0" sz="1400" u="none" cap="none" strike="noStrike">
                <a:solidFill>
                  <a:schemeClr val="dk1"/>
                </a:solidFill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i="0" sz="1400" u="none" cap="none" strike="noStrike">
                <a:solidFill>
                  <a:schemeClr val="dk1"/>
                </a:solidFill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i="0" sz="1400" u="none" cap="none" strike="noStrike">
                <a:solidFill>
                  <a:schemeClr val="dk1"/>
                </a:solidFill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i="0" sz="1400" u="none" cap="none" strike="noStrike">
                <a:solidFill>
                  <a:schemeClr val="dk1"/>
                </a:solidFill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i="0" sz="1400" u="none" cap="none" strike="noStrike">
                <a:solidFill>
                  <a:schemeClr val="dk1"/>
                </a:solidFill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 i="0" sz="1400" u="none" cap="none" strike="noStrike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only">
  <p:cSld name="CUSTOM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>
            <p:ph type="title"/>
          </p:nvPr>
        </p:nvSpPr>
        <p:spPr>
          <a:xfrm>
            <a:off x="405000" y="405001"/>
            <a:ext cx="83787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/>
        </p:nvSpPr>
        <p:spPr>
          <a:xfrm>
            <a:off x="0" y="0"/>
            <a:ext cx="9144000" cy="4565700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0"/>
          <p:cNvSpPr txBox="1"/>
          <p:nvPr>
            <p:ph type="title"/>
          </p:nvPr>
        </p:nvSpPr>
        <p:spPr>
          <a:xfrm>
            <a:off x="1157138" y="812414"/>
            <a:ext cx="6829800" cy="21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u="none" cap="none" strike="noStrike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19" name="Google Shape;119;p30"/>
          <p:cNvSpPr txBox="1"/>
          <p:nvPr/>
        </p:nvSpPr>
        <p:spPr>
          <a:xfrm>
            <a:off x="306947" y="4808744"/>
            <a:ext cx="280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25" spcFirstLastPara="1" rIns="91425" wrap="square" tIns="457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 amt="35000"/>
          </a:blip>
          <a:srcRect b="0" l="0" r="-20481" t="0"/>
          <a:stretch/>
        </p:blipFill>
        <p:spPr>
          <a:xfrm flipH="1">
            <a:off x="2142921" y="1486981"/>
            <a:ext cx="9143998" cy="36247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>
            <p:ph idx="1" type="body"/>
          </p:nvPr>
        </p:nvSpPr>
        <p:spPr>
          <a:xfrm>
            <a:off x="1157138" y="1891013"/>
            <a:ext cx="30204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0099CC">
              <a:alpha val="208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nic@nicj.net" TargetMode="External"/><Relationship Id="rId4" Type="http://schemas.openxmlformats.org/officeDocument/2006/relationships/hyperlink" Target="mailto:njansma@akamai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nicj.net/cumulative-layout-shift-in-the-real-world/" TargetMode="External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gif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Relationship Id="rId7" Type="http://schemas.openxmlformats.org/officeDocument/2006/relationships/image" Target="../media/image54.png"/><Relationship Id="rId8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png"/><Relationship Id="rId4" Type="http://schemas.openxmlformats.org/officeDocument/2006/relationships/image" Target="../media/image8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6.png"/><Relationship Id="rId4" Type="http://schemas.openxmlformats.org/officeDocument/2006/relationships/image" Target="../media/image8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8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Relationship Id="rId5" Type="http://schemas.openxmlformats.org/officeDocument/2006/relationships/image" Target="../media/image78.png"/><Relationship Id="rId6" Type="http://schemas.openxmlformats.org/officeDocument/2006/relationships/hyperlink" Target="https://emojipedia.org/person-shrugging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9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rumarchive.com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rumarchive.com" TargetMode="Externa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1"/>
          <p:cNvSpPr txBox="1"/>
          <p:nvPr>
            <p:ph type="title"/>
          </p:nvPr>
        </p:nvSpPr>
        <p:spPr>
          <a:xfrm>
            <a:off x="405000" y="405001"/>
            <a:ext cx="4038000" cy="168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Metrics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trike="sngStrike"/>
              <a:t>2020</a:t>
            </a:r>
            <a:r>
              <a:rPr lang="en"/>
              <a:t> </a:t>
            </a:r>
            <a:r>
              <a:rPr lang="en" strike="sngStrike"/>
              <a:t>2021</a:t>
            </a:r>
            <a:r>
              <a:rPr lang="en"/>
              <a:t> 2022</a:t>
            </a:r>
            <a:endParaRPr/>
          </a:p>
        </p:txBody>
      </p:sp>
      <p:sp>
        <p:nvSpPr>
          <p:cNvPr id="127" name="Google Shape;127;p31"/>
          <p:cNvSpPr txBox="1"/>
          <p:nvPr>
            <p:ph type="title"/>
          </p:nvPr>
        </p:nvSpPr>
        <p:spPr>
          <a:xfrm>
            <a:off x="405000" y="2005201"/>
            <a:ext cx="4038000" cy="168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666666"/>
                </a:solidFill>
              </a:rPr>
              <a:t>Nic Jansma</a:t>
            </a:r>
            <a:endParaRPr b="0"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hlink"/>
                </a:solidFill>
                <a:hlinkClick r:id="rId3"/>
              </a:rPr>
              <a:t>nic@nicj.net</a:t>
            </a:r>
            <a:endParaRPr b="0"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 u="sng">
                <a:solidFill>
                  <a:schemeClr val="hlink"/>
                </a:solidFill>
                <a:hlinkClick r:id="rId4"/>
              </a:rPr>
              <a:t>njansma@akamai.com</a:t>
            </a:r>
            <a:r>
              <a:rPr b="0" lang="en" sz="1800">
                <a:solidFill>
                  <a:srgbClr val="666666"/>
                </a:solidFill>
              </a:rPr>
              <a:t> </a:t>
            </a:r>
            <a:endParaRPr b="0"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666666"/>
                </a:solidFill>
              </a:rPr>
              <a:t>@nicj</a:t>
            </a:r>
            <a:endParaRPr b="0"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223" y="1395146"/>
            <a:ext cx="2545561" cy="33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(2008)</a:t>
            </a:r>
            <a:endParaRPr/>
          </a:p>
        </p:txBody>
      </p:sp>
      <p:sp>
        <p:nvSpPr>
          <p:cNvPr id="213" name="Google Shape;213;p40"/>
          <p:cNvSpPr txBox="1"/>
          <p:nvPr/>
        </p:nvSpPr>
        <p:spPr>
          <a:xfrm>
            <a:off x="795050" y="38006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C4125"/>
                </a:solidFill>
                <a:latin typeface="Comfortaa"/>
                <a:ea typeface="Comfortaa"/>
                <a:cs typeface="Comfortaa"/>
                <a:sym typeface="Comfortaa"/>
              </a:rPr>
              <a:t>DNS</a:t>
            </a:r>
            <a:endParaRPr b="1" sz="6200">
              <a:solidFill>
                <a:srgbClr val="CC41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4" name="Google Shape;214;p40"/>
          <p:cNvSpPr txBox="1"/>
          <p:nvPr/>
        </p:nvSpPr>
        <p:spPr>
          <a:xfrm>
            <a:off x="6574875" y="340357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XHR</a:t>
            </a:r>
            <a:endParaRPr b="1" sz="6200">
              <a:solidFill>
                <a:srgbClr val="93C47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5" name="Google Shape;215;p40"/>
          <p:cNvSpPr txBox="1"/>
          <p:nvPr/>
        </p:nvSpPr>
        <p:spPr>
          <a:xfrm>
            <a:off x="1649425" y="21750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TCP</a:t>
            </a:r>
            <a:endParaRPr b="1" sz="6200">
              <a:solidFill>
                <a:srgbClr val="C27B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6" name="Google Shape;216;p40"/>
          <p:cNvSpPr txBox="1"/>
          <p:nvPr/>
        </p:nvSpPr>
        <p:spPr>
          <a:xfrm>
            <a:off x="6256000" y="201492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6B26B"/>
                </a:solidFill>
                <a:latin typeface="Comfortaa"/>
                <a:ea typeface="Comfortaa"/>
                <a:cs typeface="Comfortaa"/>
                <a:sym typeface="Comfortaa"/>
              </a:rPr>
              <a:t>RUM</a:t>
            </a:r>
            <a:endParaRPr b="1" sz="6200">
              <a:solidFill>
                <a:srgbClr val="F6B26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99">
            <a:off x="152400" y="152401"/>
            <a:ext cx="2352050" cy="1839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(2000s)</a:t>
            </a:r>
            <a:endParaRPr/>
          </a:p>
        </p:txBody>
      </p:sp>
      <p:sp>
        <p:nvSpPr>
          <p:cNvPr id="223" name="Google Shape;223;p41"/>
          <p:cNvSpPr txBox="1"/>
          <p:nvPr/>
        </p:nvSpPr>
        <p:spPr>
          <a:xfrm>
            <a:off x="3435225" y="3108425"/>
            <a:ext cx="2041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6FA8DC"/>
                </a:solidFill>
                <a:latin typeface="Comfortaa"/>
                <a:ea typeface="Comfortaa"/>
                <a:cs typeface="Comfortaa"/>
                <a:sym typeface="Comfortaa"/>
              </a:rPr>
              <a:t>PING</a:t>
            </a:r>
            <a:endParaRPr b="1" sz="6200">
              <a:solidFill>
                <a:srgbClr val="6FA8D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4" name="Google Shape;224;p41"/>
          <p:cNvSpPr txBox="1"/>
          <p:nvPr/>
        </p:nvSpPr>
        <p:spPr>
          <a:xfrm>
            <a:off x="6093075" y="207150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6B26B"/>
                </a:solidFill>
                <a:latin typeface="Comfortaa"/>
                <a:ea typeface="Comfortaa"/>
                <a:cs typeface="Comfortaa"/>
                <a:sym typeface="Comfortaa"/>
              </a:rPr>
              <a:t>KB</a:t>
            </a:r>
            <a:endParaRPr b="1" sz="6200">
              <a:solidFill>
                <a:srgbClr val="F6B26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5" name="Google Shape;225;p41"/>
          <p:cNvSpPr txBox="1"/>
          <p:nvPr/>
        </p:nvSpPr>
        <p:spPr>
          <a:xfrm>
            <a:off x="1649425" y="21750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RTT</a:t>
            </a:r>
            <a:endParaRPr b="1" sz="6200">
              <a:solidFill>
                <a:srgbClr val="C27B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4">
            <a:off x="152401" y="152399"/>
            <a:ext cx="1870251" cy="187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311700" y="33808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 TO THE FUTURE</a:t>
            </a:r>
            <a:r>
              <a:rPr lang="en"/>
              <a:t>!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457774" y="1152374"/>
            <a:ext cx="2228449" cy="22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858349" y="1152374"/>
            <a:ext cx="2228449" cy="22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057199" y="1152374"/>
            <a:ext cx="2228449" cy="22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mint a "Modern" Metric</a:t>
            </a:r>
            <a:endParaRPr/>
          </a:p>
        </p:txBody>
      </p:sp>
      <p:sp>
        <p:nvSpPr>
          <p:cNvPr id="240" name="Google Shape;24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year the MMC (Metric Minting Committee) gets together to </a:t>
            </a:r>
            <a:r>
              <a:rPr lang="en"/>
              <a:t>create</a:t>
            </a:r>
            <a:r>
              <a:rPr lang="en"/>
              <a:t> a new metric.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Their process: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1: Pick a cool sounding TLA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Step 2: ???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Step 3: Profit!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225" y="1708675"/>
            <a:ext cx="4099523" cy="23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(2030)</a:t>
            </a:r>
            <a:endParaRPr/>
          </a:p>
        </p:txBody>
      </p:sp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50" y="1034175"/>
            <a:ext cx="3039935" cy="38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4"/>
          <p:cNvSpPr txBox="1"/>
          <p:nvPr/>
        </p:nvSpPr>
        <p:spPr>
          <a:xfrm>
            <a:off x="3351600" y="18543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TLA</a:t>
            </a:r>
            <a:endParaRPr b="1" sz="6200">
              <a:solidFill>
                <a:srgbClr val="C27B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9" name="Google Shape;249;p44"/>
          <p:cNvSpPr txBox="1"/>
          <p:nvPr/>
        </p:nvSpPr>
        <p:spPr>
          <a:xfrm>
            <a:off x="5436400" y="333887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TLA</a:t>
            </a:r>
            <a:endParaRPr b="1" sz="6200">
              <a:solidFill>
                <a:srgbClr val="C27B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44"/>
          <p:cNvSpPr txBox="1"/>
          <p:nvPr/>
        </p:nvSpPr>
        <p:spPr>
          <a:xfrm>
            <a:off x="6337100" y="132040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TLA</a:t>
            </a:r>
            <a:endParaRPr b="1" sz="6200">
              <a:solidFill>
                <a:srgbClr val="C27B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idx="1" type="body"/>
          </p:nvPr>
        </p:nvSpPr>
        <p:spPr>
          <a:xfrm>
            <a:off x="43503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Focused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DNS, TCP, SSL, RTT, TTFB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 Focused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PLT, TBT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FP, FCP, FMP, LCP, TTVR, SI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Experience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TTFI, TTI, CLS, FID, INP, Rage Clicks</a:t>
            </a:r>
            <a:endParaRPr/>
          </a:p>
        </p:txBody>
      </p:sp>
      <p:sp>
        <p:nvSpPr>
          <p:cNvPr id="256" name="Google Shape;256;p45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(2022)</a:t>
            </a:r>
            <a:endParaRPr/>
          </a:p>
        </p:txBody>
      </p:sp>
      <p:pic>
        <p:nvPicPr>
          <p:cNvPr id="257" name="Google Shape;2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375" y="1421000"/>
            <a:ext cx="1894800" cy="23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(2022)</a:t>
            </a:r>
            <a:endParaRPr/>
          </a:p>
        </p:txBody>
      </p:sp>
      <p:pic>
        <p:nvPicPr>
          <p:cNvPr id="263" name="Google Shape;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75" y="1034175"/>
            <a:ext cx="2536351" cy="380452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3213975" y="1152475"/>
            <a:ext cx="561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do we have so many?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of those matter?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Who's in charge of minting these new metrics?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Why should I care?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(2022)</a:t>
            </a:r>
            <a:endParaRPr/>
          </a:p>
        </p:txBody>
      </p:sp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41150" y="1152475"/>
            <a:ext cx="87912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Lean in!  Here's the secret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[redacted from slides, only available to live audience]</a:t>
            </a:r>
            <a:endParaRPr/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305" y="2166000"/>
            <a:ext cx="5017390" cy="30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idx="1" type="body"/>
          </p:nvPr>
        </p:nvSpPr>
        <p:spPr>
          <a:xfrm>
            <a:off x="41150" y="1152475"/>
            <a:ext cx="87912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Seriously, lean in!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[redacted from slides, only available to live audience]</a:t>
            </a:r>
            <a:endParaRPr/>
          </a:p>
        </p:txBody>
      </p:sp>
      <p:sp>
        <p:nvSpPr>
          <p:cNvPr id="277" name="Google Shape;277;p48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(2022)</a:t>
            </a:r>
            <a:endParaRPr/>
          </a:p>
        </p:txBody>
      </p:sp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307" y="2065850"/>
            <a:ext cx="5471386" cy="30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(2022)</a:t>
            </a:r>
            <a:endParaRPr/>
          </a:p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3213975" y="1152475"/>
            <a:ext cx="561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 the things that sound right to you, and see how they compare to the other metrics you care most about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Is that?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Website traffic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Metrics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Conversion metrics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Retention metrics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Ads Served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9" y="1330849"/>
            <a:ext cx="2907350" cy="16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Metrics</a:t>
            </a:r>
            <a:endParaRPr/>
          </a:p>
        </p:txBody>
      </p:sp>
      <p:sp>
        <p:nvSpPr>
          <p:cNvPr id="133" name="Google Shape;133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(2020)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34" name="Google Shape;134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What's new in Web Performance?</a:t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Core Web Vitals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Largest Contentful Paint (LCP)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Cumulative Layout Shift (CLS)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First Input Delay (FID)</a:t>
            </a:r>
            <a:endParaRPr/>
          </a:p>
        </p:txBody>
      </p:sp>
      <p:sp>
        <p:nvSpPr>
          <p:cNvPr id="135" name="Google Shape;135;p32"/>
          <p:cNvSpPr txBox="1"/>
          <p:nvPr/>
        </p:nvSpPr>
        <p:spPr>
          <a:xfrm rot="-1980034">
            <a:off x="2252246" y="1381994"/>
            <a:ext cx="4639516" cy="18624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00" u="sng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COVID</a:t>
            </a:r>
            <a:endParaRPr b="1" sz="11000" u="sng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" y="4519600"/>
            <a:ext cx="3503601" cy="4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(2022)</a:t>
            </a:r>
            <a:endParaRPr/>
          </a:p>
        </p:txBody>
      </p:sp>
      <p:sp>
        <p:nvSpPr>
          <p:cNvPr id="291" name="Google Shape;291;p50"/>
          <p:cNvSpPr txBox="1"/>
          <p:nvPr>
            <p:ph idx="1" type="body"/>
          </p:nvPr>
        </p:nvSpPr>
        <p:spPr>
          <a:xfrm>
            <a:off x="3213975" y="1152475"/>
            <a:ext cx="561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What's the latest shiny thing?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world evolves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Metrics evolve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should too!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Let's evaluate how metrics behave in the Real World(tm)</a:t>
            </a:r>
            <a:endParaRPr/>
          </a:p>
        </p:txBody>
      </p:sp>
      <p:pic>
        <p:nvPicPr>
          <p:cNvPr id="292" name="Google Shape;2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6575"/>
            <a:ext cx="2909175" cy="174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Core. Web. Vitals.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Core? Web? Vitals?</a:t>
            </a:r>
            <a:endParaRPr/>
          </a:p>
        </p:txBody>
      </p:sp>
      <p:sp>
        <p:nvSpPr>
          <p:cNvPr id="303" name="Google Shape;30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ways to interpret and present data that may affect how people react to 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 can </a:t>
            </a:r>
            <a:r>
              <a:rPr lang="en" u="sng"/>
              <a:t>data</a:t>
            </a:r>
            <a:r>
              <a:rPr lang="en"/>
              <a:t> have </a:t>
            </a:r>
            <a:r>
              <a:rPr b="1" lang="en"/>
              <a:t>bias</a:t>
            </a:r>
            <a:r>
              <a:rPr lang="en"/>
              <a:t>?  In our industry: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RUM vs. Synthetic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Measurement techniques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Dimensions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MPA vs. SPA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 interpretation</a:t>
            </a:r>
            <a:endParaRPr/>
          </a:p>
        </p:txBody>
      </p:sp>
      <p:pic>
        <p:nvPicPr>
          <p:cNvPr id="304" name="Google Shape;3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496" y="1562350"/>
            <a:ext cx="2562301" cy="34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Bias: RUM vs. Synthetic</a:t>
            </a:r>
            <a:endParaRPr/>
          </a:p>
        </p:txBody>
      </p:sp>
      <p:sp>
        <p:nvSpPr>
          <p:cNvPr id="310" name="Google Shape;310;p53"/>
          <p:cNvSpPr txBox="1"/>
          <p:nvPr>
            <p:ph idx="1" type="body"/>
          </p:nvPr>
        </p:nvSpPr>
        <p:spPr>
          <a:xfrm>
            <a:off x="311700" y="1152475"/>
            <a:ext cx="405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Synthetic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Stable environment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Access to more + raw data</a:t>
            </a:r>
            <a:br>
              <a:rPr lang="en" sz="1800"/>
            </a:b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RUM</a:t>
            </a:r>
            <a:endParaRPr b="1"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Reflection of the real world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Only access to what browsers allow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Beacon time matters</a:t>
            </a:r>
            <a:endParaRPr sz="1800"/>
          </a:p>
        </p:txBody>
      </p:sp>
      <p:pic>
        <p:nvPicPr>
          <p:cNvPr id="311" name="Google Shape;31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900" y="1170125"/>
            <a:ext cx="4472699" cy="284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Bias: Measurement Technique</a:t>
            </a:r>
            <a:endParaRPr/>
          </a:p>
        </p:txBody>
      </p:sp>
      <p:sp>
        <p:nvSpPr>
          <p:cNvPr id="317" name="Google Shape;31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Library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web-vitals.js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boomerang.js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lux.js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perfume.js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of the beacon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Load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Unload / Hidden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(multiple)</a:t>
            </a:r>
            <a:endParaRPr/>
          </a:p>
        </p:txBody>
      </p:sp>
      <p:pic>
        <p:nvPicPr>
          <p:cNvPr id="318" name="Google Shape;3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750" y="1152475"/>
            <a:ext cx="2056175" cy="161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3925" y="354944"/>
            <a:ext cx="1552575" cy="207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2800" y="2616450"/>
            <a:ext cx="155257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066050"/>
            <a:ext cx="1686900" cy="1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Bias: Dimensions</a:t>
            </a:r>
            <a:endParaRPr/>
          </a:p>
        </p:txBody>
      </p:sp>
      <p:sp>
        <p:nvSpPr>
          <p:cNvPr id="327" name="Google Shape;327;p5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Device Type (Desktop vs. Mobile)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Marketshare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Browser supported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Geolocation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actual websites being measured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Bias: Dimensions: Browser</a:t>
            </a:r>
            <a:endParaRPr/>
          </a:p>
        </p:txBody>
      </p:sp>
      <p:sp>
        <p:nvSpPr>
          <p:cNvPr id="333" name="Google Shape;333;p5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Marketshare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Browser supported APIs</a:t>
            </a:r>
            <a:endParaRPr/>
          </a:p>
        </p:txBody>
      </p:sp>
      <p:pic>
        <p:nvPicPr>
          <p:cNvPr id="334" name="Google Shape;33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525" y="3436361"/>
            <a:ext cx="2787274" cy="174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527" y="8108"/>
            <a:ext cx="2787276" cy="17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1249" y="1721875"/>
            <a:ext cx="2819836" cy="17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6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881" y="2366700"/>
            <a:ext cx="4483974" cy="27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Bias: MPA vs. SPA</a:t>
            </a:r>
            <a:endParaRPr/>
          </a:p>
        </p:txBody>
      </p:sp>
      <p:sp>
        <p:nvSpPr>
          <p:cNvPr id="343" name="Google Shape;34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Synthetic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Often biased towards MPAs (or the Hard navigation of a SPA)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Tools are being updated to support Soft navigations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RUM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Can "split" measurements by soft navigation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Bias: Time</a:t>
            </a:r>
            <a:endParaRPr/>
          </a:p>
        </p:txBody>
      </p:sp>
      <p:sp>
        <p:nvSpPr>
          <p:cNvPr id="349" name="Google Shape;349;p5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</a:t>
            </a:r>
            <a:r>
              <a:rPr b="1" lang="en"/>
              <a:t>ime changes all things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of Day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Day of Week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01" y="445027"/>
            <a:ext cx="4572001" cy="180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2199" y="2994145"/>
            <a:ext cx="4572001" cy="18059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8"/>
          <p:cNvCxnSpPr/>
          <p:nvPr/>
        </p:nvCxnSpPr>
        <p:spPr>
          <a:xfrm>
            <a:off x="6496175" y="2236650"/>
            <a:ext cx="0" cy="764700"/>
          </a:xfrm>
          <a:prstGeom prst="straightConnector1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58"/>
          <p:cNvSpPr txBox="1"/>
          <p:nvPr/>
        </p:nvSpPr>
        <p:spPr>
          <a:xfrm>
            <a:off x="6611300" y="2409350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A41"/>
                </a:solidFill>
                <a:latin typeface="Roboto"/>
                <a:ea typeface="Roboto"/>
                <a:cs typeface="Roboto"/>
                <a:sym typeface="Roboto"/>
              </a:rPr>
              <a:t>+2 years</a:t>
            </a:r>
            <a:endParaRPr b="1">
              <a:solidFill>
                <a:srgbClr val="FFAA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Bias: Time</a:t>
            </a:r>
            <a:endParaRPr/>
          </a:p>
        </p:txBody>
      </p:sp>
      <p:sp>
        <p:nvSpPr>
          <p:cNvPr id="359" name="Google Shape;359;p5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changes all things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Time of Day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Day of Week</a:t>
            </a:r>
            <a:endParaRPr/>
          </a:p>
        </p:txBody>
      </p:sp>
      <p:pic>
        <p:nvPicPr>
          <p:cNvPr id="360" name="Google Shape;360;p5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61262"/>
            <a:ext cx="387261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What's new in Web Performance?</a:t>
            </a:r>
            <a:endParaRPr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Core Web Vitals affecting SEO</a:t>
            </a:r>
            <a:endParaRPr/>
          </a:p>
        </p:txBody>
      </p:sp>
      <p:sp>
        <p:nvSpPr>
          <p:cNvPr id="142" name="Google Shape;142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Metrics</a:t>
            </a:r>
            <a:endParaRPr/>
          </a:p>
        </p:txBody>
      </p:sp>
      <p:sp>
        <p:nvSpPr>
          <p:cNvPr id="143" name="Google Shape;143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(2021)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44" name="Google Shape;144;p33"/>
          <p:cNvSpPr txBox="1"/>
          <p:nvPr/>
        </p:nvSpPr>
        <p:spPr>
          <a:xfrm rot="-1980034">
            <a:off x="2252246" y="1381994"/>
            <a:ext cx="4639516" cy="18624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00" u="sng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COVID</a:t>
            </a:r>
            <a:endParaRPr b="1" sz="11000" u="sng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" y="4519600"/>
            <a:ext cx="3503601" cy="4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Bias: Time</a:t>
            </a:r>
            <a:endParaRPr/>
          </a:p>
        </p:txBody>
      </p:sp>
      <p:sp>
        <p:nvSpPr>
          <p:cNvPr id="366" name="Google Shape;366;p6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changes all things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 of Day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"/>
              <a:t>Day of Week</a:t>
            </a:r>
            <a:endParaRPr b="1"/>
          </a:p>
        </p:txBody>
      </p:sp>
      <p:pic>
        <p:nvPicPr>
          <p:cNvPr id="367" name="Google Shape;367;p6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661262"/>
            <a:ext cx="387261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Bias: Human Interpretation</a:t>
            </a:r>
            <a:endParaRPr/>
          </a:p>
        </p:txBody>
      </p:sp>
      <p:sp>
        <p:nvSpPr>
          <p:cNvPr id="373" name="Google Shape;373;p6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in the eye of the beholder (presenter)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is this Nic guy anyway?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BSE, CompSci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"/>
              <a:t>!Data Scientist</a:t>
            </a:r>
            <a:endParaRPr/>
          </a:p>
        </p:txBody>
      </p:sp>
      <p:pic>
        <p:nvPicPr>
          <p:cNvPr id="374" name="Google Shape;3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175" y="719125"/>
            <a:ext cx="24384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Core! Web! Vitals!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3"/>
          <p:cNvSpPr/>
          <p:nvPr/>
        </p:nvSpPr>
        <p:spPr>
          <a:xfrm>
            <a:off x="1275125" y="272225"/>
            <a:ext cx="6554700" cy="4591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63"/>
          <p:cNvSpPr txBox="1"/>
          <p:nvPr>
            <p:ph type="title"/>
          </p:nvPr>
        </p:nvSpPr>
        <p:spPr>
          <a:xfrm>
            <a:off x="1611700" y="1702175"/>
            <a:ext cx="5920500" cy="23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chart-intensive slides ahead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6" name="Google Shape;386;p63"/>
          <p:cNvSpPr txBox="1"/>
          <p:nvPr/>
        </p:nvSpPr>
        <p:spPr>
          <a:xfrm>
            <a:off x="1275125" y="272225"/>
            <a:ext cx="6554700" cy="83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WARNING</a:t>
            </a:r>
            <a:endParaRPr sz="4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/>
          <p:nvPr/>
        </p:nvSpPr>
        <p:spPr>
          <a:xfrm>
            <a:off x="1275125" y="272225"/>
            <a:ext cx="6554700" cy="45918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4"/>
          <p:cNvSpPr txBox="1"/>
          <p:nvPr/>
        </p:nvSpPr>
        <p:spPr>
          <a:xfrm>
            <a:off x="1275125" y="272225"/>
            <a:ext cx="6554700" cy="8313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WARNING</a:t>
            </a:r>
            <a:endParaRPr sz="4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64"/>
          <p:cNvSpPr txBox="1"/>
          <p:nvPr>
            <p:ph type="title"/>
          </p:nvPr>
        </p:nvSpPr>
        <p:spPr>
          <a:xfrm>
            <a:off x="1611700" y="1702175"/>
            <a:ext cx="5920500" cy="23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 don't know what I'm saying</a:t>
            </a:r>
            <a:endParaRPr i="1" sz="2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700"/>
            <a:ext cx="9144003" cy="468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6"/>
          <p:cNvSpPr txBox="1"/>
          <p:nvPr/>
        </p:nvSpPr>
        <p:spPr>
          <a:xfrm>
            <a:off x="0" y="4749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RUM, mPulse, boomerang.js (MPA+SPA), 2020-09 1w, all browsers that support CLS, 0.02 bucket, n = ~2b, n,nnn sites, Nic</a:t>
            </a:r>
            <a:endParaRPr i="1"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67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7"/>
          <p:cNvSpPr txBox="1"/>
          <p:nvPr/>
        </p:nvSpPr>
        <p:spPr>
          <a:xfrm>
            <a:off x="0" y="4749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RUM, mPulse, boomerang.js (MPA+SPA), 2020-09 1w, all browsers that support CLS, 0.02 bucket, n = ~2b, n,nnn sites, Nic</a:t>
            </a:r>
            <a:endParaRPr i="1"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67"/>
          <p:cNvSpPr txBox="1"/>
          <p:nvPr/>
        </p:nvSpPr>
        <p:spPr>
          <a:xfrm>
            <a:off x="1213200" y="2271600"/>
            <a:ext cx="6717600" cy="6003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distribution? histogram? what now?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8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68"/>
          <p:cNvSpPr txBox="1"/>
          <p:nvPr/>
        </p:nvSpPr>
        <p:spPr>
          <a:xfrm>
            <a:off x="0" y="4749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RUM, mPulse, boomerang.js (MPA+SPA), 2020-09 1w, all browsers that support CLS, 0.02 bucket, n = ~2b, n,nnn sites, Nic</a:t>
            </a:r>
            <a:endParaRPr i="1"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68"/>
          <p:cNvSpPr txBox="1"/>
          <p:nvPr/>
        </p:nvSpPr>
        <p:spPr>
          <a:xfrm>
            <a:off x="1213200" y="2271600"/>
            <a:ext cx="6717600" cy="6003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 axis = bucket (0.02 CLS wide)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9" name="Google Shape;4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71025"/>
            <a:ext cx="9144003" cy="460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68"/>
          <p:cNvCxnSpPr>
            <a:stCxn id="418" idx="2"/>
          </p:cNvCxnSpPr>
          <p:nvPr/>
        </p:nvCxnSpPr>
        <p:spPr>
          <a:xfrm>
            <a:off x="4572000" y="2871900"/>
            <a:ext cx="0" cy="976500"/>
          </a:xfrm>
          <a:prstGeom prst="straightConnector1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9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9"/>
          <p:cNvSpPr txBox="1"/>
          <p:nvPr/>
        </p:nvSpPr>
        <p:spPr>
          <a:xfrm>
            <a:off x="0" y="4749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RUM, mPulse, boomerang.js (MPA+SPA), 2020-09 1w, all browsers that support CLS, 0.02 bucket, n = ~2b, n,nnn sites, Nic</a:t>
            </a:r>
            <a:endParaRPr i="1"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9"/>
          <p:cNvSpPr txBox="1"/>
          <p:nvPr/>
        </p:nvSpPr>
        <p:spPr>
          <a:xfrm>
            <a:off x="1213200" y="2271600"/>
            <a:ext cx="6717600" cy="6003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</a:t>
            </a: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axis = frequency (how many)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1" y="1093800"/>
            <a:ext cx="658700" cy="308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69"/>
          <p:cNvCxnSpPr/>
          <p:nvPr/>
        </p:nvCxnSpPr>
        <p:spPr>
          <a:xfrm flipH="1">
            <a:off x="304200" y="2571750"/>
            <a:ext cx="909000" cy="10200"/>
          </a:xfrm>
          <a:prstGeom prst="straightConnector1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What's new in Web Performance?</a:t>
            </a:r>
            <a:endParaRPr u="sng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survey of "modern" metrics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Evaluating metrics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Bias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What's the latest and why should you care?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Taking a look yourself!</a:t>
            </a:r>
            <a:endParaRPr/>
          </a:p>
        </p:txBody>
      </p:sp>
      <p:sp>
        <p:nvSpPr>
          <p:cNvPr id="151" name="Google Shape;151;p3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Modern Metrics</a:t>
            </a:r>
            <a:endParaRPr/>
          </a:p>
        </p:txBody>
      </p:sp>
      <p:sp>
        <p:nvSpPr>
          <p:cNvPr id="152" name="Google Shape;152;p3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... 2022?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53" name="Google Shape;1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00" y="4519600"/>
            <a:ext cx="3503601" cy="4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/>
          <p:nvPr/>
        </p:nvSpPr>
        <p:spPr>
          <a:xfrm rot="-1980034">
            <a:off x="2252246" y="424575"/>
            <a:ext cx="4639516" cy="3540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900" u="sng">
                <a:solidFill>
                  <a:srgbClr val="B6D7A8"/>
                </a:solidFill>
                <a:latin typeface="Roboto"/>
                <a:ea typeface="Roboto"/>
                <a:cs typeface="Roboto"/>
                <a:sym typeface="Roboto"/>
              </a:rPr>
              <a:t>LESS COVID!</a:t>
            </a:r>
            <a:endParaRPr b="1" sz="11000" u="sng">
              <a:solidFill>
                <a:srgbClr val="B6D7A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0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0"/>
          <p:cNvSpPr txBox="1"/>
          <p:nvPr/>
        </p:nvSpPr>
        <p:spPr>
          <a:xfrm>
            <a:off x="0" y="4749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RUM, mPulse, boomerang.js (MPA+SPA), 2020-09 1w, all browsers that support CLS, 0.02 bucket, n = ~2b, n,nnn sites, Nic</a:t>
            </a:r>
            <a:endParaRPr i="1"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6" name="Google Shape;436;p70"/>
          <p:cNvSpPr txBox="1"/>
          <p:nvPr/>
        </p:nvSpPr>
        <p:spPr>
          <a:xfrm>
            <a:off x="2409350" y="2271600"/>
            <a:ext cx="5521500" cy="6003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vertical line = 75th percentile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37" name="Google Shape;437;p70"/>
          <p:cNvCxnSpPr/>
          <p:nvPr/>
        </p:nvCxnSpPr>
        <p:spPr>
          <a:xfrm flipH="1">
            <a:off x="1500350" y="2566650"/>
            <a:ext cx="909000" cy="10200"/>
          </a:xfrm>
          <a:prstGeom prst="straightConnector1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8" name="Google Shape;4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221674" y="1060775"/>
            <a:ext cx="217350" cy="288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/>
        </p:nvSpPr>
        <p:spPr>
          <a:xfrm>
            <a:off x="1271325" y="0"/>
            <a:ext cx="6717600" cy="43407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fine print: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Roboto"/>
              <a:buChar char="●"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RUM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Roboto"/>
              <a:buChar char="●"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mPulse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Roboto"/>
              <a:buChar char="●"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boomerang.js (MPA+SPA+Soft) (@load)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Roboto"/>
              <a:buChar char="●"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2020-09 (1 week)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Roboto"/>
              <a:buChar char="●"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browsers that support CLS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Roboto"/>
              <a:buChar char="●"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bucket size = 0.02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Roboto"/>
              <a:buChar char="●"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 = ~25b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Roboto"/>
              <a:buChar char="●"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# of sampled sites = n,nnn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Font typeface="Roboto"/>
              <a:buChar char="●"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Nic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71"/>
          <p:cNvSpPr txBox="1"/>
          <p:nvPr/>
        </p:nvSpPr>
        <p:spPr>
          <a:xfrm>
            <a:off x="0" y="4749300"/>
            <a:ext cx="9144000" cy="3849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RUM, mPulse, boomerang.js (MPA+SPA), </a:t>
            </a: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2020-09 1w, </a:t>
            </a: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all browsers that support CLS, 0.02 bucket, n = ~2b, n,nnn sites, Nic</a:t>
            </a:r>
            <a:endParaRPr i="1"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45" name="Google Shape;445;p71"/>
          <p:cNvCxnSpPr/>
          <p:nvPr/>
        </p:nvCxnSpPr>
        <p:spPr>
          <a:xfrm flipH="1" rot="10800000">
            <a:off x="3417750" y="4323900"/>
            <a:ext cx="4500" cy="425400"/>
          </a:xfrm>
          <a:prstGeom prst="straightConnector1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46" name="Google Shape;446;p71"/>
          <p:cNvPicPr preferRelativeResize="0"/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/>
          <p:nvPr/>
        </p:nvSpPr>
        <p:spPr>
          <a:xfrm>
            <a:off x="0" y="4749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RUM, mPulse, boomerang.js (MPA+SPA), 2020-09 1w, all browsers that support CLS, 0.02 bucket, n = ~2b, n,nnn sites, Nic</a:t>
            </a:r>
            <a:endParaRPr i="1"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72"/>
          <p:cNvSpPr txBox="1"/>
          <p:nvPr/>
        </p:nvSpPr>
        <p:spPr>
          <a:xfrm>
            <a:off x="1213200" y="2271600"/>
            <a:ext cx="6717600" cy="13236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more details @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https://nicj.net/cumulative-layout-shift-in-the-real-world/</a:t>
            </a:r>
            <a:endParaRPr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3" name="Google Shape;453;p72"/>
          <p:cNvPicPr preferRelativeResize="0"/>
          <p:nvPr/>
        </p:nvPicPr>
        <p:blipFill>
          <a:blip r:embed="rId4">
            <a:alphaModFix amt="17000"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/>
          <p:nvPr/>
        </p:nvSpPr>
        <p:spPr>
          <a:xfrm>
            <a:off x="0" y="4749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RUM, mPulse, boomerang.js (MPA+SPA), 2020-09 1w, all browsers that support CLS, 0.02 bucket, n = ~2b, n,nnn sites, Nic</a:t>
            </a:r>
            <a:endParaRPr i="1"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9" name="Google Shape;45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4"/>
          <p:cNvSpPr txBox="1"/>
          <p:nvPr/>
        </p:nvSpPr>
        <p:spPr>
          <a:xfrm>
            <a:off x="0" y="474930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RUM, mPulse, boomerang.js (MPA+SPA), 2022-09 1w, all browsers that support CLS, 0.02 bucket, n = ~2b, n,nnn sites, Nic</a:t>
            </a:r>
            <a:endParaRPr i="1" sz="13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8362" y="985825"/>
            <a:ext cx="12200726" cy="333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825" y="32188"/>
            <a:ext cx="6375864" cy="25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775" y="2624925"/>
            <a:ext cx="6375859" cy="251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6"/>
          <p:cNvSpPr/>
          <p:nvPr/>
        </p:nvSpPr>
        <p:spPr>
          <a:xfrm>
            <a:off x="4750173" y="24669"/>
            <a:ext cx="592200" cy="2304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76"/>
          <p:cNvSpPr/>
          <p:nvPr/>
        </p:nvSpPr>
        <p:spPr>
          <a:xfrm>
            <a:off x="4794025" y="2592025"/>
            <a:ext cx="507300" cy="2715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269950"/>
            <a:ext cx="4572001" cy="169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" y="1859695"/>
            <a:ext cx="4572001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5" y="3452652"/>
            <a:ext cx="4572001" cy="1691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4058" y="269950"/>
            <a:ext cx="4572001" cy="1691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4058" y="1859695"/>
            <a:ext cx="4572001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84058" y="3452652"/>
            <a:ext cx="4572001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7"/>
          <p:cNvSpPr txBox="1"/>
          <p:nvPr/>
        </p:nvSpPr>
        <p:spPr>
          <a:xfrm>
            <a:off x="-25" y="-51525"/>
            <a:ext cx="45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A41"/>
                </a:solidFill>
                <a:latin typeface="Roboto"/>
                <a:ea typeface="Roboto"/>
                <a:cs typeface="Roboto"/>
                <a:sym typeface="Roboto"/>
              </a:rPr>
              <a:t>2020-09</a:t>
            </a:r>
            <a:endParaRPr b="1">
              <a:solidFill>
                <a:srgbClr val="FFAA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77"/>
          <p:cNvSpPr txBox="1"/>
          <p:nvPr/>
        </p:nvSpPr>
        <p:spPr>
          <a:xfrm>
            <a:off x="4648175" y="-51525"/>
            <a:ext cx="458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A41"/>
                </a:solidFill>
                <a:latin typeface="Roboto"/>
                <a:ea typeface="Roboto"/>
                <a:cs typeface="Roboto"/>
                <a:sym typeface="Roboto"/>
              </a:rPr>
              <a:t>2022-09</a:t>
            </a:r>
            <a:endParaRPr b="1">
              <a:solidFill>
                <a:srgbClr val="FFAA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77"/>
          <p:cNvSpPr txBox="1"/>
          <p:nvPr/>
        </p:nvSpPr>
        <p:spPr>
          <a:xfrm>
            <a:off x="4129050" y="701175"/>
            <a:ext cx="885900" cy="400200"/>
          </a:xfrm>
          <a:prstGeom prst="rect">
            <a:avLst/>
          </a:prstGeom>
          <a:solidFill>
            <a:srgbClr val="0099CC">
              <a:alpha val="208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A41"/>
                </a:solidFill>
                <a:latin typeface="Roboto"/>
                <a:ea typeface="Roboto"/>
                <a:cs typeface="Roboto"/>
                <a:sym typeface="Roboto"/>
              </a:rPr>
              <a:t>retail</a:t>
            </a:r>
            <a:endParaRPr b="1">
              <a:solidFill>
                <a:srgbClr val="FFAA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77"/>
          <p:cNvSpPr txBox="1"/>
          <p:nvPr/>
        </p:nvSpPr>
        <p:spPr>
          <a:xfrm>
            <a:off x="4129050" y="2407725"/>
            <a:ext cx="885900" cy="400200"/>
          </a:xfrm>
          <a:prstGeom prst="rect">
            <a:avLst/>
          </a:prstGeom>
          <a:solidFill>
            <a:srgbClr val="0099CC">
              <a:alpha val="208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A41"/>
                </a:solidFill>
                <a:latin typeface="Roboto"/>
                <a:ea typeface="Roboto"/>
                <a:cs typeface="Roboto"/>
                <a:sym typeface="Roboto"/>
              </a:rPr>
              <a:t>travel</a:t>
            </a:r>
            <a:endParaRPr b="1">
              <a:solidFill>
                <a:srgbClr val="FFAA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77"/>
          <p:cNvSpPr txBox="1"/>
          <p:nvPr/>
        </p:nvSpPr>
        <p:spPr>
          <a:xfrm>
            <a:off x="4129050" y="4007375"/>
            <a:ext cx="885900" cy="400200"/>
          </a:xfrm>
          <a:prstGeom prst="rect">
            <a:avLst/>
          </a:prstGeom>
          <a:solidFill>
            <a:srgbClr val="0099CC">
              <a:alpha val="2083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A41"/>
                </a:solidFill>
                <a:latin typeface="Roboto"/>
                <a:ea typeface="Roboto"/>
                <a:cs typeface="Roboto"/>
                <a:sym typeface="Roboto"/>
              </a:rPr>
              <a:t>news</a:t>
            </a:r>
            <a:endParaRPr b="1">
              <a:solidFill>
                <a:srgbClr val="FFAA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0083"/>
            <a:ext cx="8839204" cy="332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7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52400" y="910083"/>
            <a:ext cx="8839204" cy="332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9"/>
          <p:cNvSpPr txBox="1"/>
          <p:nvPr/>
        </p:nvSpPr>
        <p:spPr>
          <a:xfrm>
            <a:off x="1213200" y="2271600"/>
            <a:ext cx="6717600" cy="6003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correlation chart?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idx="1" type="body"/>
          </p:nvPr>
        </p:nvSpPr>
        <p:spPr>
          <a:xfrm>
            <a:off x="2656100" y="1152475"/>
            <a:ext cx="617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What is a "modern" metric?</a:t>
            </a:r>
            <a:endParaRPr/>
          </a:p>
        </p:txBody>
      </p:sp>
      <p:sp>
        <p:nvSpPr>
          <p:cNvPr id="160" name="Google Shape;160;p35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</a:t>
            </a:r>
            <a:r>
              <a:rPr lang="en"/>
              <a:t>Modern" Metrics (2022)</a:t>
            </a:r>
            <a:endParaRPr/>
          </a:p>
        </p:txBody>
      </p:sp>
      <p:sp>
        <p:nvSpPr>
          <p:cNvPr id="161" name="Google Shape;161;p35"/>
          <p:cNvSpPr txBox="1"/>
          <p:nvPr/>
        </p:nvSpPr>
        <p:spPr>
          <a:xfrm>
            <a:off x="831275" y="199160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C4125"/>
                </a:solidFill>
                <a:latin typeface="Comfortaa"/>
                <a:ea typeface="Comfortaa"/>
                <a:cs typeface="Comfortaa"/>
                <a:sym typeface="Comfortaa"/>
              </a:rPr>
              <a:t>CWV</a:t>
            </a:r>
            <a:endParaRPr b="1" sz="6200">
              <a:solidFill>
                <a:srgbClr val="CC41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2" name="Google Shape;162;p35"/>
          <p:cNvSpPr txBox="1"/>
          <p:nvPr/>
        </p:nvSpPr>
        <p:spPr>
          <a:xfrm>
            <a:off x="3945075" y="36593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6FA8DC"/>
                </a:solidFill>
                <a:latin typeface="Comfortaa"/>
                <a:ea typeface="Comfortaa"/>
                <a:cs typeface="Comfortaa"/>
                <a:sym typeface="Comfortaa"/>
              </a:rPr>
              <a:t>LCP</a:t>
            </a:r>
            <a:endParaRPr b="1" sz="6200">
              <a:solidFill>
                <a:srgbClr val="6FA8D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35"/>
          <p:cNvSpPr txBox="1"/>
          <p:nvPr/>
        </p:nvSpPr>
        <p:spPr>
          <a:xfrm>
            <a:off x="5356775" y="399617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CLS</a:t>
            </a:r>
            <a:endParaRPr b="1" sz="6200">
              <a:solidFill>
                <a:srgbClr val="93C47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" name="Google Shape;164;p35"/>
          <p:cNvSpPr txBox="1"/>
          <p:nvPr/>
        </p:nvSpPr>
        <p:spPr>
          <a:xfrm>
            <a:off x="682325" y="37736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6B26B"/>
                </a:solidFill>
                <a:latin typeface="Comfortaa"/>
                <a:ea typeface="Comfortaa"/>
                <a:cs typeface="Comfortaa"/>
                <a:sym typeface="Comfortaa"/>
              </a:rPr>
              <a:t>FID</a:t>
            </a:r>
            <a:endParaRPr b="1" sz="6200">
              <a:solidFill>
                <a:srgbClr val="F6B26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5" name="Google Shape;165;p35"/>
          <p:cNvSpPr txBox="1"/>
          <p:nvPr/>
        </p:nvSpPr>
        <p:spPr>
          <a:xfrm>
            <a:off x="5926275" y="236042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INP</a:t>
            </a:r>
            <a:endParaRPr b="1" sz="6200">
              <a:solidFill>
                <a:srgbClr val="C27B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6" name="Google Shape;166;p35"/>
          <p:cNvSpPr txBox="1"/>
          <p:nvPr/>
        </p:nvSpPr>
        <p:spPr>
          <a:xfrm>
            <a:off x="2441850" y="2234025"/>
            <a:ext cx="3870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F6B26B"/>
                </a:solidFill>
                <a:latin typeface="Comfortaa"/>
                <a:ea typeface="Comfortaa"/>
                <a:cs typeface="Comfortaa"/>
                <a:sym typeface="Comfortaa"/>
              </a:rPr>
              <a:t>OMG</a:t>
            </a:r>
            <a:endParaRPr b="1" sz="10000">
              <a:solidFill>
                <a:srgbClr val="F6B26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" name="Google Shape;167;p35"/>
          <p:cNvSpPr txBox="1"/>
          <p:nvPr/>
        </p:nvSpPr>
        <p:spPr>
          <a:xfrm>
            <a:off x="1416625" y="1511050"/>
            <a:ext cx="8142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0">
                <a:solidFill>
                  <a:srgbClr val="76A5AF"/>
                </a:solidFill>
                <a:latin typeface="Comfortaa"/>
                <a:ea typeface="Comfortaa"/>
                <a:cs typeface="Comfortaa"/>
                <a:sym typeface="Comfortaa"/>
              </a:rPr>
              <a:t>BBQ</a:t>
            </a:r>
            <a:endParaRPr b="1" sz="20000">
              <a:solidFill>
                <a:srgbClr val="76A5A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-98620" y="838842"/>
            <a:ext cx="2102161" cy="2741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8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52400" y="910083"/>
            <a:ext cx="8839204" cy="332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80"/>
          <p:cNvSpPr txBox="1"/>
          <p:nvPr/>
        </p:nvSpPr>
        <p:spPr>
          <a:xfrm>
            <a:off x="1213200" y="2271600"/>
            <a:ext cx="6717600" cy="6003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x = CWV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1" name="Google Shape;51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75" y="3615600"/>
            <a:ext cx="8474051" cy="60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2" name="Google Shape;512;p80"/>
          <p:cNvCxnSpPr>
            <a:stCxn id="510" idx="2"/>
          </p:cNvCxnSpPr>
          <p:nvPr/>
        </p:nvCxnSpPr>
        <p:spPr>
          <a:xfrm>
            <a:off x="4572000" y="2871900"/>
            <a:ext cx="0" cy="622800"/>
          </a:xfrm>
          <a:prstGeom prst="straightConnector1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8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52400" y="910083"/>
            <a:ext cx="8839204" cy="332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1"/>
          <p:cNvSpPr txBox="1"/>
          <p:nvPr/>
        </p:nvSpPr>
        <p:spPr>
          <a:xfrm>
            <a:off x="1776175" y="2271600"/>
            <a:ext cx="6154500" cy="6003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 = timer or business metric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9" name="Google Shape;519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0" y="1019675"/>
            <a:ext cx="1235975" cy="3127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81"/>
          <p:cNvCxnSpPr>
            <a:stCxn id="518" idx="1"/>
          </p:cNvCxnSpPr>
          <p:nvPr/>
        </p:nvCxnSpPr>
        <p:spPr>
          <a:xfrm flipH="1">
            <a:off x="1060675" y="2571750"/>
            <a:ext cx="715500" cy="2100"/>
          </a:xfrm>
          <a:prstGeom prst="straightConnector1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8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52400" y="910083"/>
            <a:ext cx="8839204" cy="332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2"/>
          <p:cNvSpPr txBox="1"/>
          <p:nvPr/>
        </p:nvSpPr>
        <p:spPr>
          <a:xfrm>
            <a:off x="1776175" y="2271600"/>
            <a:ext cx="6154500" cy="6003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circle size = frequency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7" name="Google Shape;52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175" y="1338569"/>
            <a:ext cx="2394400" cy="7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8" name="Google Shape;528;p82"/>
          <p:cNvCxnSpPr>
            <a:stCxn id="526" idx="0"/>
          </p:cNvCxnSpPr>
          <p:nvPr/>
        </p:nvCxnSpPr>
        <p:spPr>
          <a:xfrm flipH="1" rot="10800000">
            <a:off x="4853425" y="1940700"/>
            <a:ext cx="269400" cy="330900"/>
          </a:xfrm>
          <a:prstGeom prst="straightConnector1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8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152400" y="910083"/>
            <a:ext cx="8839204" cy="3323333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83"/>
          <p:cNvSpPr txBox="1"/>
          <p:nvPr/>
        </p:nvSpPr>
        <p:spPr>
          <a:xfrm>
            <a:off x="1776175" y="2271600"/>
            <a:ext cx="6154500" cy="18471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 correlation</a:t>
            </a:r>
            <a:b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1.0 = 1:1 correlation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0 = no correlation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-1.0 = 1:1 negative correlation</a:t>
            </a:r>
            <a:endParaRPr sz="27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" name="Google Shape;53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975" y="601900"/>
            <a:ext cx="1828800" cy="102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36" name="Google Shape;536;p83"/>
          <p:cNvCxnSpPr/>
          <p:nvPr/>
        </p:nvCxnSpPr>
        <p:spPr>
          <a:xfrm flipH="1" rot="10800000">
            <a:off x="4853425" y="1323900"/>
            <a:ext cx="3205200" cy="947700"/>
          </a:xfrm>
          <a:prstGeom prst="straightConnector1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0083"/>
            <a:ext cx="8839204" cy="332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879871"/>
            <a:ext cx="8839204" cy="338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CLS - Data from individual websites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* unrandomly selected by Nic to make a point</a:t>
            </a:r>
            <a:endParaRPr i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17066"/>
            <a:ext cx="9144003" cy="350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12601"/>
            <a:ext cx="9144003" cy="351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819298"/>
            <a:ext cx="9144003" cy="350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idx="1" type="body"/>
          </p:nvPr>
        </p:nvSpPr>
        <p:spPr>
          <a:xfrm>
            <a:off x="311700" y="33808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REWIND!</a:t>
            </a:r>
            <a:endParaRPr/>
          </a:p>
        </p:txBody>
      </p:sp>
      <p:pic>
        <p:nvPicPr>
          <p:cNvPr id="174" name="Google Shape;1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775" y="1152375"/>
            <a:ext cx="2228449" cy="22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227707"/>
            <a:ext cx="9144003" cy="468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1" y="-15054"/>
            <a:ext cx="6400799" cy="252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1" y="2608638"/>
            <a:ext cx="6400799" cy="252831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2"/>
          <p:cNvSpPr/>
          <p:nvPr/>
        </p:nvSpPr>
        <p:spPr>
          <a:xfrm>
            <a:off x="5116920" y="-8223"/>
            <a:ext cx="592200" cy="2304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92"/>
          <p:cNvSpPr/>
          <p:nvPr/>
        </p:nvSpPr>
        <p:spPr>
          <a:xfrm>
            <a:off x="5155829" y="2567356"/>
            <a:ext cx="493500" cy="2715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399" y="3484375"/>
            <a:ext cx="4149202" cy="163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860" y="76210"/>
            <a:ext cx="4292280" cy="169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860" y="1777685"/>
            <a:ext cx="4292280" cy="169414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93"/>
          <p:cNvSpPr/>
          <p:nvPr/>
        </p:nvSpPr>
        <p:spPr>
          <a:xfrm>
            <a:off x="4991375" y="0"/>
            <a:ext cx="287700" cy="2715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93"/>
          <p:cNvSpPr/>
          <p:nvPr/>
        </p:nvSpPr>
        <p:spPr>
          <a:xfrm>
            <a:off x="4974923" y="1690100"/>
            <a:ext cx="312300" cy="2715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93"/>
          <p:cNvSpPr/>
          <p:nvPr/>
        </p:nvSpPr>
        <p:spPr>
          <a:xfrm>
            <a:off x="4970779" y="3404869"/>
            <a:ext cx="287700" cy="2715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8" y="933821"/>
            <a:ext cx="8839204" cy="3275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3609"/>
            <a:ext cx="8839204" cy="3336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LCP</a:t>
            </a:r>
            <a:r>
              <a:rPr lang="en"/>
              <a:t> - Data from individual websites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* unrandomly selected by Nic to make a point</a:t>
            </a:r>
            <a:endParaRPr i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84"/>
            <a:ext cx="4572001" cy="1755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20775"/>
            <a:ext cx="4572001" cy="190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067823"/>
            <a:ext cx="4572001" cy="207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700"/>
            <a:ext cx="9144003" cy="468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765720"/>
            <a:ext cx="9144003" cy="361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(2020)</a:t>
            </a:r>
            <a:endParaRPr/>
          </a:p>
        </p:txBody>
      </p:sp>
      <p:sp>
        <p:nvSpPr>
          <p:cNvPr id="180" name="Google Shape;180;p37"/>
          <p:cNvSpPr txBox="1"/>
          <p:nvPr/>
        </p:nvSpPr>
        <p:spPr>
          <a:xfrm>
            <a:off x="831275" y="199160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C4125"/>
                </a:solidFill>
                <a:latin typeface="Comfortaa"/>
                <a:ea typeface="Comfortaa"/>
                <a:cs typeface="Comfortaa"/>
                <a:sym typeface="Comfortaa"/>
              </a:rPr>
              <a:t>CWV</a:t>
            </a:r>
            <a:endParaRPr b="1" sz="6200">
              <a:solidFill>
                <a:srgbClr val="CC41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" name="Google Shape;181;p37"/>
          <p:cNvSpPr txBox="1"/>
          <p:nvPr/>
        </p:nvSpPr>
        <p:spPr>
          <a:xfrm>
            <a:off x="3435225" y="310842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6FA8DC"/>
                </a:solidFill>
                <a:latin typeface="Comfortaa"/>
                <a:ea typeface="Comfortaa"/>
                <a:cs typeface="Comfortaa"/>
                <a:sym typeface="Comfortaa"/>
              </a:rPr>
              <a:t>LCP</a:t>
            </a:r>
            <a:endParaRPr b="1" sz="6200">
              <a:solidFill>
                <a:srgbClr val="6FA8D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37"/>
          <p:cNvSpPr txBox="1"/>
          <p:nvPr/>
        </p:nvSpPr>
        <p:spPr>
          <a:xfrm>
            <a:off x="5356775" y="399617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CLS</a:t>
            </a:r>
            <a:endParaRPr b="1" sz="6200">
              <a:solidFill>
                <a:srgbClr val="93C47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37"/>
          <p:cNvSpPr txBox="1"/>
          <p:nvPr/>
        </p:nvSpPr>
        <p:spPr>
          <a:xfrm>
            <a:off x="6093075" y="207150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6B26B"/>
                </a:solidFill>
                <a:latin typeface="Comfortaa"/>
                <a:ea typeface="Comfortaa"/>
                <a:cs typeface="Comfortaa"/>
                <a:sym typeface="Comfortaa"/>
              </a:rPr>
              <a:t>FID</a:t>
            </a:r>
            <a:endParaRPr b="1" sz="6200">
              <a:solidFill>
                <a:srgbClr val="F6B26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4" name="Google Shape;1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-98620" y="838842"/>
            <a:ext cx="2102161" cy="2741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1" y="9371"/>
            <a:ext cx="6400799" cy="252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1" y="2582871"/>
            <a:ext cx="6400799" cy="252831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00"/>
          <p:cNvSpPr/>
          <p:nvPr/>
        </p:nvSpPr>
        <p:spPr>
          <a:xfrm>
            <a:off x="4962327" y="7579"/>
            <a:ext cx="592200" cy="2304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00"/>
          <p:cNvSpPr/>
          <p:nvPr/>
        </p:nvSpPr>
        <p:spPr>
          <a:xfrm>
            <a:off x="5009459" y="2566390"/>
            <a:ext cx="493500" cy="2715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399"/>
            <a:ext cx="8839204" cy="331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FID</a:t>
            </a:r>
            <a:r>
              <a:rPr lang="en"/>
              <a:t> - Data from individual websites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* unrandomly selected by Nic to make a point</a:t>
            </a:r>
            <a:endParaRPr i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70" y="0"/>
            <a:ext cx="6718060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975" y="2571750"/>
            <a:ext cx="6658591" cy="257175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03"/>
          <p:cNvSpPr/>
          <p:nvPr/>
        </p:nvSpPr>
        <p:spPr>
          <a:xfrm>
            <a:off x="5626173" y="-8223"/>
            <a:ext cx="1075500" cy="2304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103"/>
          <p:cNvSpPr/>
          <p:nvPr/>
        </p:nvSpPr>
        <p:spPr>
          <a:xfrm>
            <a:off x="5650842" y="2545296"/>
            <a:ext cx="1075500" cy="2304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1" y="2572849"/>
            <a:ext cx="6400799" cy="245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1" y="53784"/>
            <a:ext cx="6400799" cy="2457907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04"/>
          <p:cNvSpPr/>
          <p:nvPr/>
        </p:nvSpPr>
        <p:spPr>
          <a:xfrm>
            <a:off x="5556729" y="35083"/>
            <a:ext cx="972300" cy="2304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4"/>
          <p:cNvSpPr/>
          <p:nvPr/>
        </p:nvSpPr>
        <p:spPr>
          <a:xfrm>
            <a:off x="5534150" y="2545300"/>
            <a:ext cx="1011300" cy="230400"/>
          </a:xfrm>
          <a:prstGeom prst="rect">
            <a:avLst/>
          </a:prstGeom>
          <a:noFill/>
          <a:ln cap="flat" cmpd="sng" w="38100">
            <a:solidFill>
              <a:srgbClr val="FFAA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88863"/>
            <a:ext cx="9144003" cy="251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 ?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040466"/>
            <a:ext cx="4572001" cy="175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68371"/>
            <a:ext cx="4572001" cy="175564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07"/>
          <p:cNvSpPr txBox="1"/>
          <p:nvPr>
            <p:ph type="title"/>
          </p:nvPr>
        </p:nvSpPr>
        <p:spPr>
          <a:xfrm>
            <a:off x="311700" y="-589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CWV matters to "Retail 1"?</a:t>
            </a:r>
            <a:endParaRPr/>
          </a:p>
        </p:txBody>
      </p:sp>
      <p:pic>
        <p:nvPicPr>
          <p:cNvPr id="678" name="Google Shape;678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" y="3395575"/>
            <a:ext cx="4572001" cy="1747934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7"/>
          <p:cNvSpPr txBox="1"/>
          <p:nvPr/>
        </p:nvSpPr>
        <p:spPr>
          <a:xfrm>
            <a:off x="3905925" y="1986750"/>
            <a:ext cx="57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highlight>
                  <a:srgbClr val="FFFFFF"/>
                </a:highlight>
              </a:rPr>
              <a:t>👍</a:t>
            </a:r>
            <a:endParaRPr sz="2800"/>
          </a:p>
        </p:txBody>
      </p:sp>
      <p:sp>
        <p:nvSpPr>
          <p:cNvPr id="680" name="Google Shape;680;p107"/>
          <p:cNvSpPr txBox="1"/>
          <p:nvPr/>
        </p:nvSpPr>
        <p:spPr>
          <a:xfrm>
            <a:off x="3905925" y="4359375"/>
            <a:ext cx="57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202124"/>
                </a:solidFill>
                <a:highlight>
                  <a:srgbClr val="FFFFFF"/>
                </a:highlight>
              </a:rPr>
              <a:t>👍</a:t>
            </a:r>
            <a:endParaRPr sz="2800"/>
          </a:p>
        </p:txBody>
      </p:sp>
      <p:sp>
        <p:nvSpPr>
          <p:cNvPr id="681" name="Google Shape;681;p107"/>
          <p:cNvSpPr txBox="1"/>
          <p:nvPr/>
        </p:nvSpPr>
        <p:spPr>
          <a:xfrm>
            <a:off x="8502600" y="3100075"/>
            <a:ext cx="57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>
                <a:solidFill>
                  <a:srgbClr val="1A0DAB"/>
                </a:solidFill>
                <a:highlight>
                  <a:srgbClr val="FFFFFF"/>
                </a:highlight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🤷</a:t>
            </a:r>
            <a:endParaRPr sz="2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520" y="152400"/>
            <a:ext cx="38709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0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</a:t>
            </a:r>
            <a:r>
              <a:rPr lang="en" u="sng"/>
              <a:t>I</a:t>
            </a:r>
            <a:r>
              <a:rPr lang="en"/>
              <a:t> evaluate a "modern" metric?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(2018)</a:t>
            </a:r>
            <a:endParaRPr/>
          </a:p>
        </p:txBody>
      </p:sp>
      <p:sp>
        <p:nvSpPr>
          <p:cNvPr id="190" name="Google Shape;190;p38"/>
          <p:cNvSpPr txBox="1"/>
          <p:nvPr/>
        </p:nvSpPr>
        <p:spPr>
          <a:xfrm>
            <a:off x="795050" y="38006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C4125"/>
                </a:solidFill>
                <a:latin typeface="Comfortaa"/>
                <a:ea typeface="Comfortaa"/>
                <a:cs typeface="Comfortaa"/>
                <a:sym typeface="Comfortaa"/>
              </a:rPr>
              <a:t>TTI</a:t>
            </a:r>
            <a:endParaRPr b="1" sz="6200">
              <a:solidFill>
                <a:srgbClr val="CC41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3435225" y="310842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6FA8DC"/>
                </a:solidFill>
                <a:latin typeface="Comfortaa"/>
                <a:ea typeface="Comfortaa"/>
                <a:cs typeface="Comfortaa"/>
                <a:sym typeface="Comfortaa"/>
              </a:rPr>
              <a:t>FCP</a:t>
            </a:r>
            <a:endParaRPr b="1" sz="6200">
              <a:solidFill>
                <a:srgbClr val="6FA8D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356775" y="399617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FMP</a:t>
            </a:r>
            <a:endParaRPr b="1" sz="6200">
              <a:solidFill>
                <a:srgbClr val="93C47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6093075" y="207150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6B26B"/>
                </a:solidFill>
                <a:latin typeface="Comfortaa"/>
                <a:ea typeface="Comfortaa"/>
                <a:cs typeface="Comfortaa"/>
                <a:sym typeface="Comfortaa"/>
              </a:rPr>
              <a:t>LT</a:t>
            </a:r>
            <a:endParaRPr b="1" sz="6200">
              <a:solidFill>
                <a:srgbClr val="F6B26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308625" y="159525"/>
            <a:ext cx="1846600" cy="1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8"/>
          <p:cNvSpPr txBox="1"/>
          <p:nvPr/>
        </p:nvSpPr>
        <p:spPr>
          <a:xfrm>
            <a:off x="1649425" y="21750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TTFI</a:t>
            </a:r>
            <a:endParaRPr b="1" sz="6200">
              <a:solidFill>
                <a:srgbClr val="C27B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idx="1" type="body"/>
          </p:nvPr>
        </p:nvSpPr>
        <p:spPr>
          <a:xfrm>
            <a:off x="44265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Developer evangelists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papers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Conferences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Public datasets</a:t>
            </a:r>
            <a:endParaRPr/>
          </a:p>
        </p:txBody>
      </p:sp>
      <p:sp>
        <p:nvSpPr>
          <p:cNvPr id="697" name="Google Shape;697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</a:t>
            </a:r>
            <a:r>
              <a:rPr lang="en" u="sng"/>
              <a:t>I</a:t>
            </a:r>
            <a:r>
              <a:rPr lang="en"/>
              <a:t> evaluate a "modern" metric?</a:t>
            </a:r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yourself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RUM monitoring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/>
              <a:t>Synthetic monitoring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855575"/>
            <a:ext cx="3048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3258875"/>
            <a:ext cx="420052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5075" y="687125"/>
            <a:ext cx="36576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RUM Archive?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rumarchive.com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 data set of RUM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via Google BigQuery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welcome others to contribute!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Individuals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Corporations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RUM Providers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Open-source project description, documentation and methodology</a:t>
            </a:r>
            <a:endParaRPr/>
          </a:p>
        </p:txBody>
      </p:sp>
      <p:sp>
        <p:nvSpPr>
          <p:cNvPr id="721" name="Google Shape;721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RUM Archive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01" y="0"/>
            <a:ext cx="75413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06" y="805475"/>
            <a:ext cx="8410395" cy="35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66666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rumarchive.com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ty!</a:t>
            </a:r>
            <a:endParaRPr/>
          </a:p>
        </p:txBody>
      </p:sp>
      <p:sp>
        <p:nvSpPr>
          <p:cNvPr id="742" name="Google Shape;742;p118"/>
          <p:cNvSpPr txBox="1"/>
          <p:nvPr/>
        </p:nvSpPr>
        <p:spPr>
          <a:xfrm>
            <a:off x="6297025" y="4005775"/>
            <a:ext cx="284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@nicj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nic@nicj.net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njansma@akamai.com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/>
          <p:nvPr>
            <p:ph type="title"/>
          </p:nvPr>
        </p:nvSpPr>
        <p:spPr>
          <a:xfrm>
            <a:off x="2656850" y="461475"/>
            <a:ext cx="609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"Modern" Metrics (2016)</a:t>
            </a:r>
            <a:endParaRPr/>
          </a:p>
        </p:txBody>
      </p:sp>
      <p:sp>
        <p:nvSpPr>
          <p:cNvPr id="201" name="Google Shape;201;p39"/>
          <p:cNvSpPr txBox="1"/>
          <p:nvPr/>
        </p:nvSpPr>
        <p:spPr>
          <a:xfrm>
            <a:off x="795050" y="38006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C4125"/>
                </a:solidFill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 b="1" sz="6200">
              <a:solidFill>
                <a:srgbClr val="CC412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Google Shape;202;p39"/>
          <p:cNvSpPr txBox="1"/>
          <p:nvPr/>
        </p:nvSpPr>
        <p:spPr>
          <a:xfrm>
            <a:off x="3435225" y="3108425"/>
            <a:ext cx="20412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6FA8DC"/>
                </a:solidFill>
                <a:latin typeface="Comfortaa"/>
                <a:ea typeface="Comfortaa"/>
                <a:cs typeface="Comfortaa"/>
                <a:sym typeface="Comfortaa"/>
              </a:rPr>
              <a:t>SPDY</a:t>
            </a:r>
            <a:endParaRPr b="1" sz="6200">
              <a:solidFill>
                <a:srgbClr val="6FA8D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3" name="Google Shape;203;p39"/>
          <p:cNvSpPr txBox="1"/>
          <p:nvPr/>
        </p:nvSpPr>
        <p:spPr>
          <a:xfrm>
            <a:off x="5356775" y="3996175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93C47D"/>
                </a:solidFill>
                <a:latin typeface="Comfortaa"/>
                <a:ea typeface="Comfortaa"/>
                <a:cs typeface="Comfortaa"/>
                <a:sym typeface="Comfortaa"/>
              </a:rPr>
              <a:t>CDN</a:t>
            </a:r>
            <a:endParaRPr b="1" sz="6200">
              <a:solidFill>
                <a:srgbClr val="93C47D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4" name="Google Shape;204;p39"/>
          <p:cNvSpPr txBox="1"/>
          <p:nvPr/>
        </p:nvSpPr>
        <p:spPr>
          <a:xfrm>
            <a:off x="6093075" y="207150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F6B26B"/>
                </a:solidFill>
                <a:latin typeface="Comfortaa"/>
                <a:ea typeface="Comfortaa"/>
                <a:cs typeface="Comfortaa"/>
                <a:sym typeface="Comfortaa"/>
              </a:rPr>
              <a:t>PLT</a:t>
            </a:r>
            <a:endParaRPr b="1" sz="6200">
              <a:solidFill>
                <a:srgbClr val="F6B26B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5" name="Google Shape;205;p39"/>
          <p:cNvSpPr txBox="1"/>
          <p:nvPr/>
        </p:nvSpPr>
        <p:spPr>
          <a:xfrm>
            <a:off x="1649425" y="2175050"/>
            <a:ext cx="1861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rgbClr val="C27BA0"/>
                </a:solidFill>
                <a:latin typeface="Comfortaa"/>
                <a:ea typeface="Comfortaa"/>
                <a:cs typeface="Comfortaa"/>
                <a:sym typeface="Comfortaa"/>
              </a:rPr>
              <a:t>SPA</a:t>
            </a:r>
            <a:endParaRPr b="1" sz="6200">
              <a:solidFill>
                <a:srgbClr val="C27BA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251" y="872079"/>
            <a:ext cx="2562473" cy="689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666666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9CC"/>
      </a:accent5>
      <a:accent6>
        <a:srgbClr val="EEFF41"/>
      </a:accent6>
      <a:hlink>
        <a:srgbClr val="0099C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